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846DD-F95C-4B2A-844E-72D1035A35C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6D2C3-FC06-48D0-9D2A-F1D885102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B851958-4C36-44F5-9433-5AF742B833FC}"/>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A73B07FF-4EC1-47BF-8683-0DAC608AF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580123-557F-4AA6-90AD-67735D22FC6F}"/>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142480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1AD8B-FFD7-414A-BB5F-24FA5DB5C4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D0675D-C9DF-4D86-B29A-D5296C99EF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5A27BA-BEC4-4B2E-B287-394D550443B8}"/>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80DB45AA-6D1F-41DD-8334-DDD4B0655E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19F20E-F052-4DF9-9B66-539B1EB1E6A8}"/>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367659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9D68B2-FCE5-46F5-B79C-739A3C5F0A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37E9D85-7091-4F08-AADE-6DDC1C8220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2B8C31-EFCA-4F69-9DEE-013D7DC6E722}"/>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55967657-6F86-4F85-8776-6EAFE3EC3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6624BF-7328-4080-8E55-664BEFC12624}"/>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238387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3938D-B61E-400E-80CF-E2DDB1C0C27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69C52-55CD-4443-8CB6-5711B9D6C6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9E2D37-AE59-4695-A0DB-ADACB5881B3E}"/>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640B6842-7C52-42C1-A433-49E9C6B6E7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B8E63F-E7D4-41B0-9B0C-686D5DBF2268}"/>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380829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9F638-E6FE-4C84-9509-45202D9566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A54ECB1-81F1-4335-B798-A7CEFBFB1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A524D93-E171-4698-9686-45FC086DD5FD}"/>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5C2F5BC3-DFEE-406E-AA49-1C2616F9AE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F392F7D-D984-471E-B4A9-29067FC64545}"/>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402227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C20D6-246A-4B94-BD27-A92FA9D8AE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CE1CB07-EF72-41DB-850A-20C06670B29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33B127-8FC2-4630-A75E-8A7FF2BB3F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BBD6932-B6EB-4E33-B14A-93701A94269B}"/>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6" name="Marcador de pie de página 5">
            <a:extLst>
              <a:ext uri="{FF2B5EF4-FFF2-40B4-BE49-F238E27FC236}">
                <a16:creationId xmlns:a16="http://schemas.microsoft.com/office/drawing/2014/main" id="{AEA2B24B-1CBD-4CFC-9673-377A520C5B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0FB833-F409-477D-81B6-D22F6DD48CC1}"/>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270005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37DA3-919B-488B-B2FE-3A373141840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D3441F-530E-4B47-B022-9498951E7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7D56680-D0CA-46F7-9767-CA981B4DFB6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4BF4E8D-F9FC-49A9-9128-795749937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7E6255-47BA-4062-A55F-062ABD0DD44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D36A193-73BD-4444-B6F4-A3A5978EC204}"/>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8" name="Marcador de pie de página 7">
            <a:extLst>
              <a:ext uri="{FF2B5EF4-FFF2-40B4-BE49-F238E27FC236}">
                <a16:creationId xmlns:a16="http://schemas.microsoft.com/office/drawing/2014/main" id="{7E56EA17-FB34-4B96-A8C3-C5F63DD2BBC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D67FF6F-3158-4AE4-9496-5525E36AE1DF}"/>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414861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B0485-C028-46D2-8B4E-D7520E31D10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15E92A-9B13-4477-9A80-E04965C99361}"/>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4" name="Marcador de pie de página 3">
            <a:extLst>
              <a:ext uri="{FF2B5EF4-FFF2-40B4-BE49-F238E27FC236}">
                <a16:creationId xmlns:a16="http://schemas.microsoft.com/office/drawing/2014/main" id="{D0BEA20B-657F-4FD1-B4B1-C320E0584F9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D8811-257D-401F-9FA7-F1ABC3B44D57}"/>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185613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CFA10D1-09DB-4172-B636-7283812B2693}"/>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3" name="Marcador de pie de página 2">
            <a:extLst>
              <a:ext uri="{FF2B5EF4-FFF2-40B4-BE49-F238E27FC236}">
                <a16:creationId xmlns:a16="http://schemas.microsoft.com/office/drawing/2014/main" id="{0E33CD44-5A0F-4EBC-86D5-2EC2B50FA49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1307C7-4270-4BF2-88DB-9A7DAE5D2A72}"/>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365934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AE1A3-7524-43BA-B1DE-CBA734B5BE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CDE4C7-CCCF-468E-9E30-E9BAEE5E8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4FABDF2-AA5D-4BA3-AFD2-090843377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846391-8749-4CDD-AD5A-8321C200D863}"/>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6" name="Marcador de pie de página 5">
            <a:extLst>
              <a:ext uri="{FF2B5EF4-FFF2-40B4-BE49-F238E27FC236}">
                <a16:creationId xmlns:a16="http://schemas.microsoft.com/office/drawing/2014/main" id="{5FAC1D29-2F9B-464C-9FAF-F281CA87AC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2CF3EB1-F88C-498B-9C04-FCC484088AA9}"/>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118024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49561-5883-46F9-AE02-9F2F3C9B90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8A7A250-A6C7-43AC-B34A-46EC7016E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ED78F4-1996-422B-9ECE-1F0CB605F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F79E36-07D8-4C55-8F84-C359F3A7A021}"/>
              </a:ext>
            </a:extLst>
          </p:cNvPr>
          <p:cNvSpPr>
            <a:spLocks noGrp="1"/>
          </p:cNvSpPr>
          <p:nvPr>
            <p:ph type="dt" sz="half" idx="10"/>
          </p:nvPr>
        </p:nvSpPr>
        <p:spPr/>
        <p:txBody>
          <a:bodyPr/>
          <a:lstStyle/>
          <a:p>
            <a:fld id="{353F04BB-DD6D-4E5F-8F29-2ED682C91FDF}" type="datetimeFigureOut">
              <a:rPr lang="es-ES" smtClean="0"/>
              <a:t>24/09/2019</a:t>
            </a:fld>
            <a:endParaRPr lang="es-ES"/>
          </a:p>
        </p:txBody>
      </p:sp>
      <p:sp>
        <p:nvSpPr>
          <p:cNvPr id="6" name="Marcador de pie de página 5">
            <a:extLst>
              <a:ext uri="{FF2B5EF4-FFF2-40B4-BE49-F238E27FC236}">
                <a16:creationId xmlns:a16="http://schemas.microsoft.com/office/drawing/2014/main" id="{595851CB-2A72-4D26-9269-0986C3BF412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32284E-B844-4F92-ABC1-EFDCAAB80EB7}"/>
              </a:ext>
            </a:extLst>
          </p:cNvPr>
          <p:cNvSpPr>
            <a:spLocks noGrp="1"/>
          </p:cNvSpPr>
          <p:nvPr>
            <p:ph type="sldNum" sz="quarter" idx="12"/>
          </p:nvPr>
        </p:nvSpPr>
        <p:spPr/>
        <p:txBody>
          <a:bodyPr/>
          <a:lstStyle/>
          <a:p>
            <a:fld id="{78F2E5FC-A3CF-4248-BA0F-78BBE3C716FD}" type="slidenum">
              <a:rPr lang="es-ES" smtClean="0"/>
              <a:t>‹Nº›</a:t>
            </a:fld>
            <a:endParaRPr lang="es-ES"/>
          </a:p>
        </p:txBody>
      </p:sp>
    </p:spTree>
    <p:extLst>
      <p:ext uri="{BB962C8B-B14F-4D97-AF65-F5344CB8AC3E}">
        <p14:creationId xmlns:p14="http://schemas.microsoft.com/office/powerpoint/2010/main" val="100443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F5C437-917F-4B19-A4E5-52CD9B4A5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6CD12-3F03-4D1E-B1DF-19190DA8D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6423CB-42F7-4673-B66D-9D7F46C49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F04BB-DD6D-4E5F-8F29-2ED682C91FDF}" type="datetimeFigureOut">
              <a:rPr lang="es-ES" smtClean="0"/>
              <a:t>24/09/2019</a:t>
            </a:fld>
            <a:endParaRPr lang="es-ES"/>
          </a:p>
        </p:txBody>
      </p:sp>
      <p:sp>
        <p:nvSpPr>
          <p:cNvPr id="5" name="Marcador de pie de página 4">
            <a:extLst>
              <a:ext uri="{FF2B5EF4-FFF2-40B4-BE49-F238E27FC236}">
                <a16:creationId xmlns:a16="http://schemas.microsoft.com/office/drawing/2014/main" id="{5386A43F-8E4D-4C7D-A1B0-E7B61CFF5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5D49AA9-F10C-41F2-AC0F-FA0BDE5FD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E5FC-A3CF-4248-BA0F-78BBE3C716FD}" type="slidenum">
              <a:rPr lang="es-ES" smtClean="0"/>
              <a:t>‹Nº›</a:t>
            </a:fld>
            <a:endParaRPr lang="es-ES"/>
          </a:p>
        </p:txBody>
      </p:sp>
    </p:spTree>
    <p:extLst>
      <p:ext uri="{BB962C8B-B14F-4D97-AF65-F5344CB8AC3E}">
        <p14:creationId xmlns:p14="http://schemas.microsoft.com/office/powerpoint/2010/main" val="299429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drid.org/es/transparencia/consejeria/area-cualificaciones-y-certificacion-competencia" TargetMode="External"/><Relationship Id="rId2" Type="http://schemas.openxmlformats.org/officeDocument/2006/relationships/hyperlink" Target="http://www.madrid.org/cs/Satellite?c=CM_Tramite_FA&amp;cid=1142700477210&amp;noMostrarML=true&amp;pageid=1331802501671&amp;pagename=PortalCiudadano%2FCM_Tramite_FA%2FPCIU_fichaTramite&amp;vest=13318025016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2EDC5-9484-4C25-B2BE-06D291A9DCB5}"/>
              </a:ext>
            </a:extLst>
          </p:cNvPr>
          <p:cNvSpPr>
            <a:spLocks noGrp="1"/>
          </p:cNvSpPr>
          <p:nvPr>
            <p:ph type="ctrTitle"/>
          </p:nvPr>
        </p:nvSpPr>
        <p:spPr>
          <a:xfrm>
            <a:off x="6745735" y="640081"/>
            <a:ext cx="4806184" cy="3637373"/>
          </a:xfrm>
          <a:noFill/>
        </p:spPr>
        <p:txBody>
          <a:bodyPr>
            <a:normAutofit/>
          </a:bodyPr>
          <a:lstStyle/>
          <a:p>
            <a:pPr algn="l"/>
            <a:r>
              <a:rPr lang="es-ES" sz="5100" b="1" dirty="0"/>
              <a:t>¿Qué es un Certificado de Profesionalidad?</a:t>
            </a:r>
            <a:br>
              <a:rPr lang="es-ES" sz="5100" dirty="0"/>
            </a:br>
            <a:endParaRPr lang="es-ES" sz="5100" dirty="0"/>
          </a:p>
        </p:txBody>
      </p:sp>
      <p:sp>
        <p:nvSpPr>
          <p:cNvPr id="3" name="Subtítulo 2">
            <a:extLst>
              <a:ext uri="{FF2B5EF4-FFF2-40B4-BE49-F238E27FC236}">
                <a16:creationId xmlns:a16="http://schemas.microsoft.com/office/drawing/2014/main" id="{67F0583F-342C-40EF-B70D-AE83615365B3}"/>
              </a:ext>
            </a:extLst>
          </p:cNvPr>
          <p:cNvSpPr>
            <a:spLocks noGrp="1"/>
          </p:cNvSpPr>
          <p:nvPr>
            <p:ph type="subTitle" idx="1"/>
          </p:nvPr>
        </p:nvSpPr>
        <p:spPr>
          <a:xfrm>
            <a:off x="6105655" y="3601155"/>
            <a:ext cx="6105653" cy="2876410"/>
          </a:xfrm>
          <a:noFill/>
        </p:spPr>
        <p:txBody>
          <a:bodyPr>
            <a:normAutofit lnSpcReduction="10000"/>
          </a:bodyPr>
          <a:lstStyle/>
          <a:p>
            <a:r>
              <a:rPr lang="es-ES" dirty="0"/>
              <a:t>Según artículo 2 del RD 34/2008, de 18 de enero, un </a:t>
            </a:r>
            <a:r>
              <a:rPr lang="es-ES" b="1" dirty="0"/>
              <a:t>CERTIFICADO DE PROFESIONALIDAD </a:t>
            </a:r>
            <a:r>
              <a:rPr lang="es-ES" dirty="0"/>
              <a:t>acredita oficialmente las cualificaciones profesionales del Catálogo Nacional de Cualificaciones Profesionales (CNCP) en el ámbito de la Administración laboral, que acredita la capacitación para el desarrollo de una actividad laboral.</a:t>
            </a:r>
            <a:br>
              <a:rPr lang="es-ES" dirty="0"/>
            </a:br>
            <a:endParaRPr lang="es-ES" dirty="0"/>
          </a:p>
        </p:txBody>
      </p:sp>
      <p:pic>
        <p:nvPicPr>
          <p:cNvPr id="5" name="Imagen 4">
            <a:extLst>
              <a:ext uri="{FF2B5EF4-FFF2-40B4-BE49-F238E27FC236}">
                <a16:creationId xmlns:a16="http://schemas.microsoft.com/office/drawing/2014/main" id="{865F75C6-E0E1-4543-A595-742A510F4822}"/>
              </a:ext>
            </a:extLst>
          </p:cNvPr>
          <p:cNvPicPr>
            <a:picLocks noChangeAspect="1"/>
          </p:cNvPicPr>
          <p:nvPr/>
        </p:nvPicPr>
        <p:blipFill rotWithShape="1">
          <a:blip r:embed="rId2">
            <a:extLst>
              <a:ext uri="{28A0092B-C50C-407E-A947-70E740481C1C}">
                <a14:useLocalDpi xmlns:a14="http://schemas.microsoft.com/office/drawing/2010/main" val="0"/>
              </a:ext>
            </a:extLst>
          </a:blip>
          <a:srcRect l="12905" r="16316"/>
          <a:stretch/>
        </p:blipFill>
        <p:spPr>
          <a:xfrm>
            <a:off x="20" y="10"/>
            <a:ext cx="6105635" cy="6857990"/>
          </a:xfrm>
          <a:prstGeom prst="rect">
            <a:avLst/>
          </a:prstGeom>
        </p:spPr>
      </p:pic>
    </p:spTree>
    <p:extLst>
      <p:ext uri="{BB962C8B-B14F-4D97-AF65-F5344CB8AC3E}">
        <p14:creationId xmlns:p14="http://schemas.microsoft.com/office/powerpoint/2010/main" val="292699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312A4-7865-4723-88CA-3C28731732B4}"/>
              </a:ext>
            </a:extLst>
          </p:cNvPr>
          <p:cNvSpPr>
            <a:spLocks noGrp="1"/>
          </p:cNvSpPr>
          <p:nvPr>
            <p:ph type="title"/>
          </p:nvPr>
        </p:nvSpPr>
        <p:spPr>
          <a:xfrm>
            <a:off x="4965430" y="629268"/>
            <a:ext cx="6586491" cy="1286160"/>
          </a:xfrm>
        </p:spPr>
        <p:txBody>
          <a:bodyPr anchor="b">
            <a:normAutofit/>
          </a:bodyPr>
          <a:lstStyle/>
          <a:p>
            <a:r>
              <a:rPr lang="es-ES" sz="2100" b="1" dirty="0"/>
              <a:t>Información sobre el Certificado de Profesionalidad denominado “Montaje y mantenimiento de instalaciones eléctricas de baja tensión”.</a:t>
            </a:r>
            <a:br>
              <a:rPr lang="es-ES" sz="2100" dirty="0"/>
            </a:br>
            <a:endParaRPr lang="es-ES" sz="2100" dirty="0"/>
          </a:p>
        </p:txBody>
      </p:sp>
      <p:pic>
        <p:nvPicPr>
          <p:cNvPr id="5" name="Imagen 4">
            <a:extLst>
              <a:ext uri="{FF2B5EF4-FFF2-40B4-BE49-F238E27FC236}">
                <a16:creationId xmlns:a16="http://schemas.microsoft.com/office/drawing/2014/main" id="{83BCDE4B-9F45-462C-AA07-870FAA9DA5F7}"/>
              </a:ext>
            </a:extLst>
          </p:cNvPr>
          <p:cNvPicPr>
            <a:picLocks noChangeAspect="1"/>
          </p:cNvPicPr>
          <p:nvPr/>
        </p:nvPicPr>
        <p:blipFill rotWithShape="1">
          <a:blip r:embed="rId2">
            <a:extLst>
              <a:ext uri="{28A0092B-C50C-407E-A947-70E740481C1C}">
                <a14:useLocalDpi xmlns:a14="http://schemas.microsoft.com/office/drawing/2010/main" val="0"/>
              </a:ext>
            </a:extLst>
          </a:blip>
          <a:srcRect l="29868" r="25013"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C37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DC9B857-A0AA-476D-A650-3FC597499D43}"/>
              </a:ext>
            </a:extLst>
          </p:cNvPr>
          <p:cNvSpPr>
            <a:spLocks noGrp="1"/>
          </p:cNvSpPr>
          <p:nvPr>
            <p:ph idx="1"/>
          </p:nvPr>
        </p:nvSpPr>
        <p:spPr>
          <a:xfrm>
            <a:off x="4635591" y="2438400"/>
            <a:ext cx="6916329" cy="4419600"/>
          </a:xfrm>
        </p:spPr>
        <p:txBody>
          <a:bodyPr>
            <a:normAutofit fontScale="92500" lnSpcReduction="10000"/>
          </a:bodyPr>
          <a:lstStyle/>
          <a:p>
            <a:pPr marL="0" indent="0">
              <a:buNone/>
            </a:pPr>
            <a:r>
              <a:rPr lang="es-ES" sz="1200" dirty="0"/>
              <a:t>Código: ELEE0109</a:t>
            </a:r>
          </a:p>
          <a:p>
            <a:pPr marL="0" indent="0">
              <a:buNone/>
            </a:pPr>
            <a:r>
              <a:rPr lang="es-ES" sz="1200" dirty="0"/>
              <a:t>Nivel de cualificación profesional: 2</a:t>
            </a:r>
          </a:p>
          <a:p>
            <a:pPr marL="0" indent="0">
              <a:buNone/>
            </a:pPr>
            <a:r>
              <a:rPr lang="es-ES" sz="1200" dirty="0"/>
              <a:t>Competencia general: </a:t>
            </a:r>
            <a:r>
              <a:rPr lang="es-ES" sz="1200" b="1" dirty="0"/>
              <a:t>Montar, mantener y reparar las instalaciones eléctricas para baja tensión comprendidas en el ámbito del Reglamento Electrotécnico para baja tensión.</a:t>
            </a:r>
          </a:p>
          <a:p>
            <a:pPr marL="0" indent="0">
              <a:buNone/>
            </a:pPr>
            <a:endParaRPr lang="es-ES" sz="1200" dirty="0"/>
          </a:p>
          <a:p>
            <a:pPr marL="0" indent="0">
              <a:buNone/>
            </a:pPr>
            <a:r>
              <a:rPr lang="es-ES" sz="1200" dirty="0"/>
              <a:t>Relación de unidades de competencia que configuran el certificado de profesionalidad:</a:t>
            </a:r>
          </a:p>
          <a:p>
            <a:pPr marL="0" indent="0">
              <a:buNone/>
            </a:pPr>
            <a:r>
              <a:rPr lang="es-ES" sz="1200" dirty="0"/>
              <a:t>- UC0820_2: Montar y mantener instalaciones eléctricas de baja tensión en edificios destinados principalmente a viviendas.</a:t>
            </a:r>
          </a:p>
          <a:p>
            <a:pPr marL="0" indent="0">
              <a:buNone/>
            </a:pPr>
            <a:r>
              <a:rPr lang="es-ES" sz="1200" dirty="0"/>
              <a:t>- UC0821_2: Montar y mantener instalaciones eléctricas de baja tensión en edificios comerciales, de oficinas y de una o varias industrias.</a:t>
            </a:r>
          </a:p>
          <a:p>
            <a:pPr marL="0" indent="0">
              <a:buNone/>
            </a:pPr>
            <a:r>
              <a:rPr lang="es-ES" sz="1200" dirty="0"/>
              <a:t>- UC0822_2: Montar y mantener instalaciones de automatismos en el entorno de viviendas y pequeña industria.</a:t>
            </a:r>
          </a:p>
          <a:p>
            <a:pPr marL="0" indent="0">
              <a:buNone/>
            </a:pPr>
            <a:r>
              <a:rPr lang="es-ES" sz="1200" dirty="0"/>
              <a:t>- UC0823_2: Montar y mantener redes eléctricas aéreas de baja tensión.</a:t>
            </a:r>
          </a:p>
          <a:p>
            <a:pPr marL="0" indent="0">
              <a:buNone/>
            </a:pPr>
            <a:r>
              <a:rPr lang="es-ES" sz="1200" dirty="0"/>
              <a:t>- UC0824_2: Montar y mantener redes eléctricas subterráneas de baja tensión.</a:t>
            </a:r>
          </a:p>
          <a:p>
            <a:pPr marL="0" indent="0">
              <a:buNone/>
            </a:pPr>
            <a:r>
              <a:rPr lang="es-ES" sz="1200" dirty="0"/>
              <a:t>- UC0825_2: Montar y mantener máquinas eléctricas.</a:t>
            </a:r>
          </a:p>
          <a:p>
            <a:pPr marL="0" indent="0">
              <a:buNone/>
            </a:pPr>
            <a:endParaRPr lang="es-ES" sz="1200" dirty="0"/>
          </a:p>
          <a:p>
            <a:pPr marL="0" indent="0">
              <a:buNone/>
            </a:pPr>
            <a:r>
              <a:rPr lang="es-ES" sz="1200" dirty="0"/>
              <a:t>Vinculación con capacitaciones profesionales: este certificado de profesionalidad permite la obtención de la acreditación de instalador en baja tensión, de acuerdo con lo establecido en el RD 560/2010, de 7 de mayo, además que garantiza el nivel de conocimientos necesarios para la obtención de la habilitación para el desempeño de las funciones de prevención de riesgos laborales nivel básico.</a:t>
            </a:r>
          </a:p>
        </p:txBody>
      </p:sp>
    </p:spTree>
    <p:extLst>
      <p:ext uri="{BB962C8B-B14F-4D97-AF65-F5344CB8AC3E}">
        <p14:creationId xmlns:p14="http://schemas.microsoft.com/office/powerpoint/2010/main" val="228767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C698F-7581-41C3-8026-28C3141643BA}"/>
              </a:ext>
            </a:extLst>
          </p:cNvPr>
          <p:cNvSpPr>
            <a:spLocks noGrp="1"/>
          </p:cNvSpPr>
          <p:nvPr>
            <p:ph type="ctrTitle"/>
          </p:nvPr>
        </p:nvSpPr>
        <p:spPr>
          <a:xfrm>
            <a:off x="1524000" y="1122363"/>
            <a:ext cx="9144000" cy="1847340"/>
          </a:xfrm>
        </p:spPr>
        <p:txBody>
          <a:bodyPr>
            <a:normAutofit fontScale="90000"/>
          </a:bodyPr>
          <a:lstStyle/>
          <a:p>
            <a:r>
              <a:rPr lang="es-ES" sz="3600" b="1" dirty="0"/>
              <a:t>¿Puedo conseguir este Certificado de Profesionalidad si estoy cursando el ciclo de grado medio en Instalaciones Eléctricas y Automáticas?</a:t>
            </a:r>
            <a:br>
              <a:rPr lang="es-ES" sz="3600" dirty="0"/>
            </a:br>
            <a:r>
              <a:rPr lang="es-ES" sz="3600" b="1" dirty="0"/>
              <a:t>Sí,</a:t>
            </a:r>
            <a:r>
              <a:rPr lang="es-ES" sz="3600" dirty="0"/>
              <a:t> cumpliendo estas dos condiciones:</a:t>
            </a:r>
            <a:br>
              <a:rPr lang="es-ES" dirty="0"/>
            </a:br>
            <a:endParaRPr lang="es-ES" dirty="0"/>
          </a:p>
        </p:txBody>
      </p:sp>
      <p:graphicFrame>
        <p:nvGraphicFramePr>
          <p:cNvPr id="4" name="Tabla 3">
            <a:extLst>
              <a:ext uri="{FF2B5EF4-FFF2-40B4-BE49-F238E27FC236}">
                <a16:creationId xmlns:a16="http://schemas.microsoft.com/office/drawing/2014/main" id="{9A213460-6900-4883-AD79-F0C9A0256080}"/>
              </a:ext>
            </a:extLst>
          </p:cNvPr>
          <p:cNvGraphicFramePr>
            <a:graphicFrameLocks noGrp="1"/>
          </p:cNvGraphicFramePr>
          <p:nvPr>
            <p:extLst>
              <p:ext uri="{D42A27DB-BD31-4B8C-83A1-F6EECF244321}">
                <p14:modId xmlns:p14="http://schemas.microsoft.com/office/powerpoint/2010/main" val="3179619290"/>
              </p:ext>
            </p:extLst>
          </p:nvPr>
        </p:nvGraphicFramePr>
        <p:xfrm>
          <a:off x="4600830" y="2349519"/>
          <a:ext cx="6485271" cy="4282017"/>
        </p:xfrm>
        <a:graphic>
          <a:graphicData uri="http://schemas.openxmlformats.org/drawingml/2006/table">
            <a:tbl>
              <a:tblPr firstRow="1" firstCol="1" bandRow="1">
                <a:tableStyleId>{21E4AEA4-8DFA-4A89-87EB-49C32662AFE0}</a:tableStyleId>
              </a:tblPr>
              <a:tblGrid>
                <a:gridCol w="2510472">
                  <a:extLst>
                    <a:ext uri="{9D8B030D-6E8A-4147-A177-3AD203B41FA5}">
                      <a16:colId xmlns:a16="http://schemas.microsoft.com/office/drawing/2014/main" val="216941516"/>
                    </a:ext>
                  </a:extLst>
                </a:gridCol>
                <a:gridCol w="3974799">
                  <a:extLst>
                    <a:ext uri="{9D8B030D-6E8A-4147-A177-3AD203B41FA5}">
                      <a16:colId xmlns:a16="http://schemas.microsoft.com/office/drawing/2014/main" val="361211174"/>
                    </a:ext>
                  </a:extLst>
                </a:gridCol>
              </a:tblGrid>
              <a:tr h="421832">
                <a:tc>
                  <a:txBody>
                    <a:bodyPr/>
                    <a:lstStyle/>
                    <a:p>
                      <a:pPr algn="ctr">
                        <a:lnSpc>
                          <a:spcPct val="115000"/>
                        </a:lnSpc>
                        <a:spcAft>
                          <a:spcPts val="0"/>
                        </a:spcAft>
                      </a:pPr>
                      <a:r>
                        <a:rPr lang="es-ES" sz="1100" dirty="0">
                          <a:effectLst/>
                        </a:rPr>
                        <a:t>MÓDULOS PROFESIONALES SUPERADOS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UNIDADES DE COMPETENCIA ACREDITABLES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871035"/>
                  </a:ext>
                </a:extLst>
              </a:tr>
              <a:tr h="1508261">
                <a:tc>
                  <a:txBody>
                    <a:bodyPr/>
                    <a:lstStyle/>
                    <a:p>
                      <a:pPr>
                        <a:lnSpc>
                          <a:spcPct val="115000"/>
                        </a:lnSpc>
                        <a:spcAft>
                          <a:spcPts val="0"/>
                        </a:spcAft>
                      </a:pPr>
                      <a:r>
                        <a:rPr lang="es-ES" sz="1100">
                          <a:effectLst/>
                        </a:rPr>
                        <a:t>0235-Instalaciones eléctricas interiores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Font typeface="Calibri" panose="020F0502020204030204" pitchFamily="34" charset="0"/>
                        <a:buChar char="-"/>
                      </a:pPr>
                      <a:r>
                        <a:rPr lang="es-ES" sz="1100">
                          <a:effectLst/>
                        </a:rPr>
                        <a:t>UC0820_2: Montar y mantener instalaciones eléctricas de baja tensión en edificios destinados principalmente a viviendas.</a:t>
                      </a:r>
                    </a:p>
                    <a:p>
                      <a:pPr marL="342900" lvl="0" indent="-342900" algn="just">
                        <a:lnSpc>
                          <a:spcPct val="115000"/>
                        </a:lnSpc>
                        <a:spcAft>
                          <a:spcPts val="0"/>
                        </a:spcAft>
                        <a:buFont typeface="Calibri" panose="020F0502020204030204" pitchFamily="34" charset="0"/>
                        <a:buChar char="-"/>
                      </a:pPr>
                      <a:r>
                        <a:rPr lang="es-ES" sz="1100">
                          <a:effectLst/>
                        </a:rPr>
                        <a:t>UC0821_2: Montar y mantener instalaciones eléctricas de baja tensión en edificios comerciales, de oficinas y de una o varias industrias.</a:t>
                      </a:r>
                    </a:p>
                    <a:p>
                      <a:pP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0193475"/>
                  </a:ext>
                </a:extLst>
              </a:tr>
              <a:tr h="856403">
                <a:tc>
                  <a:txBody>
                    <a:bodyPr/>
                    <a:lstStyle/>
                    <a:p>
                      <a:pPr>
                        <a:lnSpc>
                          <a:spcPct val="115000"/>
                        </a:lnSpc>
                        <a:spcAft>
                          <a:spcPts val="0"/>
                        </a:spcAft>
                      </a:pPr>
                      <a:r>
                        <a:rPr lang="es-ES" sz="1100">
                          <a:effectLst/>
                        </a:rPr>
                        <a:t>0232-Automatismos industriales.</a:t>
                      </a:r>
                    </a:p>
                    <a:p>
                      <a:pPr>
                        <a:lnSpc>
                          <a:spcPct val="115000"/>
                        </a:lnSpc>
                        <a:spcAft>
                          <a:spcPts val="0"/>
                        </a:spcAft>
                      </a:pPr>
                      <a:r>
                        <a:rPr lang="es-ES" sz="1100">
                          <a:effectLst/>
                        </a:rPr>
                        <a:t>0238-Instalaciones domóticas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5000"/>
                        </a:lnSpc>
                        <a:spcAft>
                          <a:spcPts val="0"/>
                        </a:spcAft>
                        <a:buFont typeface="Calibri" panose="020F0502020204030204" pitchFamily="34" charset="0"/>
                        <a:buChar char="-"/>
                      </a:pPr>
                      <a:r>
                        <a:rPr lang="es-ES" sz="1100">
                          <a:effectLst/>
                        </a:rPr>
                        <a:t>UC0822_2: Montar y mantener instalaciones de automatismos en el entorno de viviendas y pequeña industria.</a:t>
                      </a:r>
                    </a:p>
                    <a:p>
                      <a:pP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8434421"/>
                  </a:ext>
                </a:extLst>
              </a:tr>
              <a:tr h="1073689">
                <a:tc>
                  <a:txBody>
                    <a:bodyPr/>
                    <a:lstStyle/>
                    <a:p>
                      <a:pPr>
                        <a:lnSpc>
                          <a:spcPct val="115000"/>
                        </a:lnSpc>
                        <a:spcAft>
                          <a:spcPts val="0"/>
                        </a:spcAft>
                      </a:pPr>
                      <a:r>
                        <a:rPr lang="es-ES" sz="1100">
                          <a:effectLst/>
                        </a:rPr>
                        <a:t>0236-Instalaciones de distribución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Font typeface="Calibri" panose="020F0502020204030204" pitchFamily="34" charset="0"/>
                        <a:buChar char="-"/>
                      </a:pPr>
                      <a:r>
                        <a:rPr lang="es-ES" sz="1100">
                          <a:effectLst/>
                        </a:rPr>
                        <a:t>UC0823_2: Montar y mantener redes eléctricas aéreas de baja tensión.</a:t>
                      </a:r>
                    </a:p>
                    <a:p>
                      <a:pPr marL="342900" lvl="0" indent="-342900" algn="just">
                        <a:lnSpc>
                          <a:spcPct val="115000"/>
                        </a:lnSpc>
                        <a:spcAft>
                          <a:spcPts val="0"/>
                        </a:spcAft>
                        <a:buFont typeface="Calibri" panose="020F0502020204030204" pitchFamily="34" charset="0"/>
                        <a:buChar char="-"/>
                      </a:pPr>
                      <a:r>
                        <a:rPr lang="es-ES" sz="1100">
                          <a:effectLst/>
                        </a:rPr>
                        <a:t>UC0824_2: Montar y mantener redes eléctricas subterráneas de baja tensión.</a:t>
                      </a:r>
                    </a:p>
                    <a:p>
                      <a:pP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3240367"/>
                  </a:ext>
                </a:extLst>
              </a:tr>
              <a:tr h="421832">
                <a:tc>
                  <a:txBody>
                    <a:bodyPr/>
                    <a:lstStyle/>
                    <a:p>
                      <a:pPr>
                        <a:lnSpc>
                          <a:spcPct val="115000"/>
                        </a:lnSpc>
                        <a:spcAft>
                          <a:spcPts val="0"/>
                        </a:spcAft>
                      </a:pPr>
                      <a:r>
                        <a:rPr lang="es-ES" sz="1100">
                          <a:effectLst/>
                        </a:rPr>
                        <a:t>0240-Máquinas eléctricas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Font typeface="Calibri" panose="020F0502020204030204" pitchFamily="34" charset="0"/>
                        <a:buChar char="-"/>
                      </a:pPr>
                      <a:r>
                        <a:rPr lang="es-ES" sz="1100" dirty="0">
                          <a:effectLst/>
                        </a:rPr>
                        <a:t>UC0825_2: Montar y mantener máquinas eléctricas.</a:t>
                      </a:r>
                    </a:p>
                    <a:p>
                      <a:pPr>
                        <a:lnSpc>
                          <a:spcPct val="115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2821425"/>
                  </a:ext>
                </a:extLst>
              </a:tr>
            </a:tbl>
          </a:graphicData>
        </a:graphic>
      </p:graphicFrame>
      <p:sp>
        <p:nvSpPr>
          <p:cNvPr id="5" name="Rectangle 1">
            <a:extLst>
              <a:ext uri="{FF2B5EF4-FFF2-40B4-BE49-F238E27FC236}">
                <a16:creationId xmlns:a16="http://schemas.microsoft.com/office/drawing/2014/main" id="{F70CEF87-9FBE-457A-8B5A-40C7B1761679}"/>
              </a:ext>
            </a:extLst>
          </p:cNvPr>
          <p:cNvSpPr>
            <a:spLocks noGrp="1" noChangeArrowheads="1"/>
          </p:cNvSpPr>
          <p:nvPr>
            <p:ph type="subTitle" idx="1"/>
          </p:nvPr>
        </p:nvSpPr>
        <p:spPr bwMode="auto">
          <a:xfrm>
            <a:off x="290528" y="3061733"/>
            <a:ext cx="408552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Superar los siguientes módulos:</a:t>
            </a:r>
            <a:endParaRPr kumimoji="0" lang="es-ES" altLang="es-E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Tabla: Anexo V B) del RD 177/2008, de 8 de febrero.</a:t>
            </a:r>
            <a:endParaRPr kumimoji="0" lang="es-ES" altLang="es-E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Superando estos módulos, el centro certificará la consecución de todas las unidades de competencia que componen el certificado de profesionalidad, y el alumno deberá solicitar en el Servicio Público de Empleo (SEPE) la acreditación de estas unidades de competencia</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288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5E137E-60C1-4D5A-8CDD-16A01EB9CE1A}"/>
              </a:ext>
            </a:extLst>
          </p:cNvPr>
          <p:cNvSpPr>
            <a:spLocks noGrp="1"/>
          </p:cNvSpPr>
          <p:nvPr>
            <p:ph idx="1"/>
          </p:nvPr>
        </p:nvSpPr>
        <p:spPr>
          <a:xfrm>
            <a:off x="429208" y="475860"/>
            <a:ext cx="10924592" cy="6232849"/>
          </a:xfrm>
        </p:spPr>
        <p:txBody>
          <a:bodyPr>
            <a:normAutofit fontScale="77500" lnSpcReduction="20000"/>
          </a:bodyPr>
          <a:lstStyle/>
          <a:p>
            <a:r>
              <a:rPr lang="es-ES" b="1" dirty="0"/>
              <a:t>2.- Prácticas profesionales no laborales.</a:t>
            </a:r>
            <a:endParaRPr lang="es-ES" dirty="0"/>
          </a:p>
          <a:p>
            <a:pPr marL="0" indent="0">
              <a:buNone/>
            </a:pPr>
            <a:r>
              <a:rPr lang="es-ES" dirty="0"/>
              <a:t>Una vez reconocido la acreditación de las competencias, se deberá realizar el módulo de prácticas profesionales no laborales de montaje y mantenimiento de instalaciones eléctricas de baja tensión (código MP0183), con una duración de </a:t>
            </a:r>
            <a:r>
              <a:rPr lang="es-ES" b="1" dirty="0"/>
              <a:t>80 horas</a:t>
            </a:r>
            <a:r>
              <a:rPr lang="es-ES" dirty="0"/>
              <a:t>, a través un centro que imparta acciones formativas correspondientes a los certificados de profesionalidad acreditado por el Servicio Público de Empleo (SEPE). Este módulo se realizará a través de convenios o acuerdos entre los centros formativos y los centros de trabajo, según el artículo 25.3 de RD 395/2007, de 23 de marzo.</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Estarán </a:t>
            </a:r>
            <a:r>
              <a:rPr lang="es-ES" b="1" dirty="0"/>
              <a:t>exentos de realizar este módulo, </a:t>
            </a:r>
            <a:r>
              <a:rPr lang="es-ES" dirty="0"/>
              <a:t>los alumnos que, según lo dispuesto en el artículo 26 de la Orden ESS/1897/2013, acrediten una experiencia laboral de al menos tres meses, con un mínimo de 300 horas trabajadas en total, durante los 5 últimos años transcurridos hasta la fecha de solicitud de la exención del módulo de prácticas no laborales,  que se corresponda con las capacidades recogidas en el módulo de prácticas del certificado de profesionalidad. Esta experiencia laboral se acreditará mediante la documentación establecida en el artículo 5 bis del RD 34/2008, de 18 de enero.</a:t>
            </a:r>
          </a:p>
          <a:p>
            <a:pPr marL="0" indent="0">
              <a:buNone/>
            </a:pPr>
            <a:endParaRPr lang="es-ES" dirty="0"/>
          </a:p>
        </p:txBody>
      </p:sp>
      <p:pic>
        <p:nvPicPr>
          <p:cNvPr id="5" name="Imagen 4">
            <a:extLst>
              <a:ext uri="{FF2B5EF4-FFF2-40B4-BE49-F238E27FC236}">
                <a16:creationId xmlns:a16="http://schemas.microsoft.com/office/drawing/2014/main" id="{643DB39F-0B38-4930-9470-9098ACD801C7}"/>
              </a:ext>
            </a:extLst>
          </p:cNvPr>
          <p:cNvPicPr>
            <a:picLocks noChangeAspect="1"/>
          </p:cNvPicPr>
          <p:nvPr/>
        </p:nvPicPr>
        <p:blipFill rotWithShape="1">
          <a:blip r:embed="rId2">
            <a:extLst>
              <a:ext uri="{28A0092B-C50C-407E-A947-70E740481C1C}">
                <a14:useLocalDpi xmlns:a14="http://schemas.microsoft.com/office/drawing/2010/main" val="0"/>
              </a:ext>
            </a:extLst>
          </a:blip>
          <a:srcRect t="26303" b="50000"/>
          <a:stretch/>
        </p:blipFill>
        <p:spPr>
          <a:xfrm>
            <a:off x="0" y="2547257"/>
            <a:ext cx="12192000" cy="2166861"/>
          </a:xfrm>
          <a:prstGeom prst="rect">
            <a:avLst/>
          </a:prstGeom>
        </p:spPr>
      </p:pic>
    </p:spTree>
    <p:extLst>
      <p:ext uri="{BB962C8B-B14F-4D97-AF65-F5344CB8AC3E}">
        <p14:creationId xmlns:p14="http://schemas.microsoft.com/office/powerpoint/2010/main" val="370753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9EB7C-C186-4038-9B16-25C171285624}"/>
              </a:ext>
            </a:extLst>
          </p:cNvPr>
          <p:cNvSpPr>
            <a:spLocks noGrp="1"/>
          </p:cNvSpPr>
          <p:nvPr>
            <p:ph type="title"/>
          </p:nvPr>
        </p:nvSpPr>
        <p:spPr>
          <a:xfrm>
            <a:off x="838200" y="500062"/>
            <a:ext cx="10515600" cy="1325563"/>
          </a:xfrm>
        </p:spPr>
        <p:txBody>
          <a:bodyPr>
            <a:normAutofit fontScale="90000"/>
          </a:bodyPr>
          <a:lstStyle/>
          <a:p>
            <a:r>
              <a:rPr lang="es-ES" b="1" dirty="0"/>
              <a:t>¿Dónde solicito la expedición y registro del certificado de profesionalidad?</a:t>
            </a:r>
            <a:br>
              <a:rPr lang="es-ES" dirty="0"/>
            </a:br>
            <a:endParaRPr lang="es-ES" dirty="0"/>
          </a:p>
        </p:txBody>
      </p:sp>
      <p:sp>
        <p:nvSpPr>
          <p:cNvPr id="3" name="Marcador de contenido 2">
            <a:extLst>
              <a:ext uri="{FF2B5EF4-FFF2-40B4-BE49-F238E27FC236}">
                <a16:creationId xmlns:a16="http://schemas.microsoft.com/office/drawing/2014/main" id="{8C2F769D-63C6-4CCB-B2E6-6C16E827D30A}"/>
              </a:ext>
            </a:extLst>
          </p:cNvPr>
          <p:cNvSpPr>
            <a:spLocks noGrp="1"/>
          </p:cNvSpPr>
          <p:nvPr>
            <p:ph idx="1"/>
          </p:nvPr>
        </p:nvSpPr>
        <p:spPr/>
        <p:txBody>
          <a:bodyPr>
            <a:normAutofit fontScale="92500" lnSpcReduction="20000"/>
          </a:bodyPr>
          <a:lstStyle/>
          <a:p>
            <a:r>
              <a:rPr lang="es-ES" dirty="0"/>
              <a:t>La expedición y registro del certificado de profesionalidad y de las acreditaciones de las unidades de competencia, se realizará conforme a lo establecido en los artículos 16 y 17 del RD 34/2008, de 18 de enero, y corresponderá a la Administración laboral competente de la Comunidad Autónoma y el Servicio Público de Empleo Estatal (SEPE), teniendo una validez en todo el territorio nacional.</a:t>
            </a:r>
          </a:p>
          <a:p>
            <a:r>
              <a:rPr lang="es-ES" dirty="0"/>
              <a:t>Se adjunta el siguiente enlace donde poder realizar dichas gestiones:</a:t>
            </a:r>
          </a:p>
          <a:p>
            <a:r>
              <a:rPr lang="es-ES" u="sng" dirty="0">
                <a:solidFill>
                  <a:schemeClr val="accent2"/>
                </a:solidFill>
                <a:hlinkClick r:id="rId2">
                  <a:extLst>
                    <a:ext uri="{A12FA001-AC4F-418D-AE19-62706E023703}">
                      <ahyp:hlinkClr xmlns:ahyp="http://schemas.microsoft.com/office/drawing/2018/hyperlinkcolor" val="tx"/>
                    </a:ext>
                  </a:extLst>
                </a:hlinkClick>
              </a:rPr>
              <a:t>http://www.madrid.org/cs/Satellite?c=CM_Tramite_FA&amp;cid=1142700477210&amp;noMostrarML=true&amp;pageid=1331802501671&amp;pagename=PortalCiudadano%2FCM_Tramite_FA%2FPCIU_fichaTramite&amp;vest=1331802501621</a:t>
            </a:r>
            <a:endParaRPr lang="es-ES" dirty="0">
              <a:solidFill>
                <a:schemeClr val="accent2"/>
              </a:solidFill>
            </a:endParaRPr>
          </a:p>
          <a:p>
            <a:r>
              <a:rPr lang="es-ES" dirty="0"/>
              <a:t>Para más información:</a:t>
            </a:r>
          </a:p>
          <a:p>
            <a:r>
              <a:rPr lang="es-ES" u="sng" dirty="0">
                <a:solidFill>
                  <a:schemeClr val="accent2"/>
                </a:solidFill>
                <a:hlinkClick r:id="rId3">
                  <a:extLst>
                    <a:ext uri="{A12FA001-AC4F-418D-AE19-62706E023703}">
                      <ahyp:hlinkClr xmlns:ahyp="http://schemas.microsoft.com/office/drawing/2018/hyperlinkcolor" val="tx"/>
                    </a:ext>
                  </a:extLst>
                </a:hlinkClick>
              </a:rPr>
              <a:t>http://www.madrid.org/es/transparencia/consejeria/area-cualificaciones-y-certificacion-competencia</a:t>
            </a:r>
            <a:endParaRPr lang="es-ES" dirty="0">
              <a:solidFill>
                <a:schemeClr val="accent2"/>
              </a:solidFill>
            </a:endParaRPr>
          </a:p>
          <a:p>
            <a:endParaRPr lang="es-ES" dirty="0"/>
          </a:p>
        </p:txBody>
      </p:sp>
    </p:spTree>
    <p:extLst>
      <p:ext uri="{BB962C8B-B14F-4D97-AF65-F5344CB8AC3E}">
        <p14:creationId xmlns:p14="http://schemas.microsoft.com/office/powerpoint/2010/main" val="13842344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847</Words>
  <Application>Microsoft Office PowerPoint</Application>
  <PresentationFormat>Panorámica</PresentationFormat>
  <Paragraphs>52</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¿Qué es un Certificado de Profesionalidad? </vt:lpstr>
      <vt:lpstr>Información sobre el Certificado de Profesionalidad denominado “Montaje y mantenimiento de instalaciones eléctricas de baja tensión”. </vt:lpstr>
      <vt:lpstr>¿Puedo conseguir este Certificado de Profesionalidad si estoy cursando el ciclo de grado medio en Instalaciones Eléctricas y Automáticas? Sí, cumpliendo estas dos condiciones: </vt:lpstr>
      <vt:lpstr>Presentación de PowerPoint</vt:lpstr>
      <vt:lpstr>¿Dónde solicito la expedición y registro del certificado de profesionalidad?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 Certificado de Profesionalidad?</dc:title>
  <dc:creator>USUARIO</dc:creator>
  <cp:lastModifiedBy>USUARIO</cp:lastModifiedBy>
  <cp:revision>2</cp:revision>
  <dcterms:created xsi:type="dcterms:W3CDTF">2019-09-24T10:55:12Z</dcterms:created>
  <dcterms:modified xsi:type="dcterms:W3CDTF">2019-09-24T11:01:19Z</dcterms:modified>
</cp:coreProperties>
</file>