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79" r:id="rId5"/>
    <p:sldId id="278" r:id="rId6"/>
    <p:sldId id="263" r:id="rId7"/>
    <p:sldId id="268" r:id="rId8"/>
    <p:sldId id="269" r:id="rId9"/>
    <p:sldId id="274" r:id="rId10"/>
    <p:sldId id="282" r:id="rId11"/>
    <p:sldId id="284" r:id="rId12"/>
    <p:sldId id="262" r:id="rId13"/>
    <p:sldId id="280" r:id="rId14"/>
    <p:sldId id="28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PROPUESTA DE FP A DISTANCIA PARA LA FAMILIA PROFESIONAL DE ELECTRICIDAD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80D7D-E1DA-4E87-8E49-15EE5F09070C}" type="datetimeFigureOut">
              <a:rPr lang="es-ES" smtClean="0"/>
              <a:pPr/>
              <a:t>29/09/2021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7FCCA-27F3-437F-8055-9B09F43A4E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1685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PROPUESTA DE FP A DISTANCIA PARA LA FAMILIA PROFESIONAL DE ELECTRICIDAD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9E6E-23AA-4734-A616-439745D6022E}" type="datetimeFigureOut">
              <a:rPr lang="es-ES" smtClean="0"/>
              <a:pPr/>
              <a:t>29/09/2021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2723E-F33C-4B5A-B526-17C834E503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888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D46C-35AF-45CB-AE36-72D09AFFF8D4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77B6-3453-40E6-92F8-1265236C721E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9C41-0E02-4B5E-A980-3DCC6B8A7399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F887-7CEF-48A2-ABCC-286B513059D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2264-B01F-4549-8C90-40C1D49CCE1E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DAF-25AA-46F0-A394-9C57CFC76A89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6088-49CE-4C46-8F72-266216146A0C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583-EC24-4CC1-80C0-86BC413C46FA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1240-F8DC-4ED5-B247-06243EA27053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289D-9C8C-4614-B512-3C0840AE2C47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0B12-FD71-4F77-86A4-985B9F179CBB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54FF-FFDA-4CF9-8E03-531D355E852E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istelectr.ies.tomasyvaliente.madrid@educa.madrid.or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pdistancia.educa.madrid.org/course/view.php?id=44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pdistancia.educa.madrid.org/course/view.php?id=43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fpdistancia.educa.madrid.org/mod/assign/view.php?id=10809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virtual33.educa.madrid.org/ies.tomasyvaliente.madrid/course/index.php?categoryid=9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pdistancia.educa.madrid.org/course/view.php?id=44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F8FF8FD-BB80-4935-BF4D-886B4C80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7"/>
            <a:ext cx="9144000" cy="683941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908720" y="1379051"/>
            <a:ext cx="8229600" cy="1143000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rgbClr val="666666"/>
                </a:solidFill>
              </a:rPr>
              <a:t>IES Francisco Tomás y Valiente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81C-C6E6-49C3-A78C-837A5704785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A68C02C-DF9A-46D6-A8B6-743A1A68D0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692" y="619866"/>
            <a:ext cx="3390476" cy="140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n 6" descr="logo3">
            <a:extLst>
              <a:ext uri="{FF2B5EF4-FFF2-40B4-BE49-F238E27FC236}">
                <a16:creationId xmlns:a16="http://schemas.microsoft.com/office/drawing/2014/main" id="{66CC475C-11DB-4B55-AD65-96CC4645F0B4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79" y="393586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4BDAF55B-8BE3-4511-B70C-F3E1D92EEA7C}"/>
              </a:ext>
            </a:extLst>
          </p:cNvPr>
          <p:cNvSpPr txBox="1">
            <a:spLocks/>
          </p:cNvSpPr>
          <p:nvPr/>
        </p:nvSpPr>
        <p:spPr>
          <a:xfrm>
            <a:off x="683568" y="33042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INFORMACIÓN PARA EL ALUMNADO</a:t>
            </a:r>
          </a:p>
          <a:p>
            <a:r>
              <a:rPr lang="es-ES" dirty="0"/>
              <a:t>CURSO 2021/2022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A8991A-680A-4B85-8A13-EEF659968CF9}"/>
              </a:ext>
            </a:extLst>
          </p:cNvPr>
          <p:cNvSpPr txBox="1"/>
          <p:nvPr/>
        </p:nvSpPr>
        <p:spPr>
          <a:xfrm>
            <a:off x="611560" y="393586"/>
            <a:ext cx="3240360" cy="17392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682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CC392-8509-430F-B80F-6A5346D4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b="1" dirty="0">
                <a:latin typeface="Calibri" panose="020F0502020204030204" pitchFamily="34" charset="0"/>
                <a:ea typeface="Times New Roman" panose="02020603050405020304" pitchFamily="18" charset="0"/>
              </a:rPr>
              <a:t>Formación en Centros de Trabajo (FCT)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368344-D326-41A4-915F-EF705EF8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F887-7CEF-48A2-ABCC-286B513059D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53E35E-4207-43E6-ADD4-256E1B46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8694F5-6778-4B69-B288-260E1C968FA5}"/>
              </a:ext>
            </a:extLst>
          </p:cNvPr>
          <p:cNvSpPr/>
          <p:nvPr/>
        </p:nvSpPr>
        <p:spPr>
          <a:xfrm>
            <a:off x="457200" y="1124148"/>
            <a:ext cx="8229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Matriculación en el curso siguiente al que se hayan aprobado todos los módulos.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Máximo dos convocatorias por curso.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Máximo dos convocatorias durante todo el ciclo.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Duración: 370 horas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Convocatoria ordinaria: de octubre a diciembre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Convocatoria extraordinaria: de marzo a junio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Exención (parcial o total) de la FCT: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1 año de experiencia laboral en el sector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Certificado de Vida laboral (Seguridad social)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Certificado de la empresa indicando las actividades realizadas (Autónomos: Declaración responsable)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B7164E-C1B4-453B-B987-8C343ED74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1A6C95-3C06-4A59-B041-E7C02891E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" y="35449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3CC392-8509-430F-B80F-6A5346D4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59" y="47700"/>
            <a:ext cx="8229600" cy="1143000"/>
          </a:xfrm>
        </p:spPr>
        <p:txBody>
          <a:bodyPr>
            <a:normAutofit/>
          </a:bodyPr>
          <a:lstStyle/>
          <a:p>
            <a:r>
              <a:rPr lang="es-ES" sz="31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Informaciones varias</a:t>
            </a:r>
            <a:br>
              <a:rPr lang="es-ES" sz="31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3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(Esta presentación estará disponible en el sitio web www.iesftv.com)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368344-D326-41A4-915F-EF705EF8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F887-7CEF-48A2-ABCC-286B513059D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53E35E-4207-43E6-ADD4-256E1B46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8694F5-6778-4B69-B288-260E1C968FA5}"/>
              </a:ext>
            </a:extLst>
          </p:cNvPr>
          <p:cNvSpPr/>
          <p:nvPr/>
        </p:nvSpPr>
        <p:spPr>
          <a:xfrm>
            <a:off x="457200" y="982619"/>
            <a:ext cx="822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</a:rPr>
              <a:t>Horario de Secretaría: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9:00 a 14:00 por la mañana (de lunes a viernes durante el curso)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15:30 a 18:30 por la tarde (solo mañana día 30 de septiembre para facilitar la matriculación de alumnos que no puedan venir por la mañana)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16:00 a 18:00 por la tarde (los jueves durante el curso)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</a:rPr>
              <a:t>Correos electrónicos: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distelectr.ies.tomasyvaliente.madrid@educa.madrid.org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 (para envío de documentos personales y/o oficiales).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distanciaelectricidad@iesftv.com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altLang="es-ES" dirty="0">
                <a:latin typeface="Calibri" panose="020F0502020204030204" pitchFamily="34" charset="0"/>
              </a:rPr>
              <a:t>bernardo.coordinadordistancia@iesftv.com</a:t>
            </a:r>
          </a:p>
          <a:p>
            <a:pPr lvl="1">
              <a:spcAft>
                <a:spcPts val="0"/>
              </a:spcAft>
            </a:pPr>
            <a:endParaRPr lang="es-E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</a:rPr>
              <a:t>Fechas a recordar: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Listas definitivas admitidos y no admitidos: 29 de septiembre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Matriculación: del 30 de septiembre al 4 de octubre.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Periodo extraordinario de matriculación: del 5 al 30 de octubre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Generación, envío de correo y claves de acceso…: del 5 al 8 de octubre. Se enviará a los alumnos a su correo electrónico su nombre de usuario y la clave de acceso.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</a:rPr>
              <a:t>Comienzo de curso: 13 de octubre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9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6901B75-4E2A-4B4D-8DAD-2B90441CA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960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VISITA A LA INFORMACIÓN TUTORIAL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251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0E56-71A6-45E2-AABB-B225E77B414E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0EB981-5E45-471C-9DBE-8377DF03B9C5}"/>
              </a:ext>
            </a:extLst>
          </p:cNvPr>
          <p:cNvSpPr/>
          <p:nvPr/>
        </p:nvSpPr>
        <p:spPr>
          <a:xfrm>
            <a:off x="737828" y="328498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INFORMACIÓN TUTORIAL ,con toda la información del ciclo, orientaciones, horarios, evaluación, etc. además de contacto directo con el profesor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02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100">
                <a:solidFill>
                  <a:srgbClr val="000000"/>
                </a:solidFill>
              </a:rPr>
              <a:t>VISITA A UN MÓDULO DE EJEMPLO 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410796" y="1844824"/>
            <a:ext cx="3733184" cy="2729467"/>
          </a:xfrm>
        </p:spPr>
        <p:txBody>
          <a:bodyPr anchor="ctr">
            <a:normAutofit/>
          </a:bodyPr>
          <a:lstStyle/>
          <a:p>
            <a:pPr lvl="1"/>
            <a:endParaRPr lang="es-ES" sz="15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s-ES" sz="2400" dirty="0">
                <a:solidFill>
                  <a:srgbClr val="000000"/>
                </a:solidFill>
                <a:hlinkClick r:id="rId3"/>
              </a:rPr>
              <a:t>“Instalaciones de distribución”</a:t>
            </a:r>
            <a:endParaRPr lang="es-ES" sz="2400" dirty="0">
              <a:solidFill>
                <a:srgbClr val="000000"/>
              </a:solidFill>
            </a:endParaRPr>
          </a:p>
          <a:p>
            <a:pPr lvl="1"/>
            <a:endParaRPr lang="es-ES" sz="15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s-ES" sz="15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s-ES" sz="1500" dirty="0">
              <a:solidFill>
                <a:srgbClr val="000000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4245" y="6337827"/>
            <a:ext cx="2331049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BDA0E56-71A6-45E2-AABB-B225E77B414E}" type="datetime1">
              <a:rPr lang="es-ES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29/09/2021</a:t>
            </a:fld>
            <a:endParaRPr lang="es-ES" sz="825">
              <a:solidFill>
                <a:srgbClr val="89898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19448" y="63378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2FADFE-3B8F-471C-ABF0-DBC7717ECBBC}" type="slidenum">
              <a:rPr lang="es-ES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s-ES" sz="825">
              <a:solidFill>
                <a:srgbClr val="898989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F819203-D7BB-41C8-988C-57C300E904D9}"/>
              </a:ext>
            </a:extLst>
          </p:cNvPr>
          <p:cNvSpPr/>
          <p:nvPr/>
        </p:nvSpPr>
        <p:spPr>
          <a:xfrm>
            <a:off x="4164880" y="52342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hlinkClick r:id="rId4"/>
              </a:rPr>
              <a:t>https://fpdistancia.educa.madrid.org/mod/assign/view.php?id=108093</a:t>
            </a:r>
            <a:endParaRPr lang="es-ES" dirty="0"/>
          </a:p>
        </p:txBody>
      </p:sp>
      <p:sp>
        <p:nvSpPr>
          <p:cNvPr id="11" name="2 Título">
            <a:extLst>
              <a:ext uri="{FF2B5EF4-FFF2-40B4-BE49-F238E27FC236}">
                <a16:creationId xmlns:a16="http://schemas.microsoft.com/office/drawing/2014/main" id="{E27F3971-9A61-4D9B-BC37-7DCAB882E843}"/>
              </a:ext>
            </a:extLst>
          </p:cNvPr>
          <p:cNvSpPr txBox="1">
            <a:spLocks/>
          </p:cNvSpPr>
          <p:nvPr/>
        </p:nvSpPr>
        <p:spPr>
          <a:xfrm>
            <a:off x="2330433" y="42407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/>
              <a:t>Vídeo de ejemplo: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F6FB12-FDBC-446F-A7D8-7246DBD6A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35" y="1591008"/>
            <a:ext cx="2511145" cy="38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6901B75-4E2A-4B4D-8DAD-2B90441CA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96044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/>
              <a:t>Acceso a la plataforma: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251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0E56-71A6-45E2-AABB-B225E77B414E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9" name="2 Título">
            <a:extLst>
              <a:ext uri="{FF2B5EF4-FFF2-40B4-BE49-F238E27FC236}">
                <a16:creationId xmlns:a16="http://schemas.microsoft.com/office/drawing/2014/main" id="{9AF63B15-8AB4-4E01-ADD6-D69998D092E8}"/>
              </a:ext>
            </a:extLst>
          </p:cNvPr>
          <p:cNvSpPr txBox="1">
            <a:spLocks/>
          </p:cNvSpPr>
          <p:nvPr/>
        </p:nvSpPr>
        <p:spPr>
          <a:xfrm>
            <a:off x="734888" y="2113889"/>
            <a:ext cx="8229600" cy="3263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/>
              <a:t>Se enviará por correo electrónico a cada alumno/a, después de la matriculación 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dirty="0"/>
              <a:t>Nombre de usuario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dirty="0"/>
              <a:t>Clave de acceso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dirty="0"/>
              <a:t>URL: </a:t>
            </a:r>
            <a:r>
              <a:rPr lang="es-ES" dirty="0">
                <a:hlinkClick r:id="rId3"/>
              </a:rPr>
              <a:t>https://aulavirtual33.educa.madrid.org/ies.tomasyvaliente.madrid/course/index.php?categoryid=94</a:t>
            </a:r>
            <a:endParaRPr lang="es-ES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dirty="0"/>
              <a:t>Instrucciones para matriculación en plataforma.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3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727400-345B-4947-9750-193C305FE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77" y="1124744"/>
            <a:ext cx="5508104" cy="4120149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GENERALIDADES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1441482"/>
            <a:ext cx="8964488" cy="4525963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200000"/>
              </a:lnSpc>
            </a:pPr>
            <a:r>
              <a:rPr lang="es-ES" dirty="0"/>
              <a:t>ENSEÑANZA MUY VISUAL, ATRACTIVA </a:t>
            </a:r>
          </a:p>
          <a:p>
            <a:pPr lvl="1">
              <a:lnSpc>
                <a:spcPct val="200000"/>
              </a:lnSpc>
            </a:pPr>
            <a:r>
              <a:rPr lang="es-ES" dirty="0"/>
              <a:t>ENSEÑANZA ADAPTADA.</a:t>
            </a:r>
          </a:p>
          <a:p>
            <a:pPr lvl="1">
              <a:lnSpc>
                <a:spcPct val="200000"/>
              </a:lnSpc>
            </a:pPr>
            <a:r>
              <a:rPr lang="es-ES" dirty="0"/>
              <a:t>VIDEOTUTORIALES</a:t>
            </a:r>
          </a:p>
          <a:p>
            <a:pPr lvl="1">
              <a:lnSpc>
                <a:spcPct val="200000"/>
              </a:lnSpc>
            </a:pPr>
            <a:r>
              <a:rPr lang="es-ES" dirty="0"/>
              <a:t>TUTORÍAS PRESENCIALES Y A DISTANCIA </a:t>
            </a:r>
          </a:p>
          <a:p>
            <a:pPr lvl="1">
              <a:lnSpc>
                <a:spcPct val="200000"/>
              </a:lnSpc>
            </a:pPr>
            <a:r>
              <a:rPr lang="es-ES" dirty="0"/>
              <a:t>ATENCIÓN TELEFÓNICA Y MEDIANTE CORREO ELECTRÓNICO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s-ES" dirty="0"/>
          </a:p>
          <a:p>
            <a:pPr marL="457200" lvl="1" indent="0">
              <a:lnSpc>
                <a:spcPct val="200000"/>
              </a:lnSpc>
              <a:buNone/>
            </a:pPr>
            <a:endParaRPr lang="es-ES" dirty="0"/>
          </a:p>
          <a:p>
            <a:pPr lvl="2"/>
            <a:endParaRPr lang="es-ES" dirty="0"/>
          </a:p>
          <a:p>
            <a:pPr lvl="1"/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0713-95F5-49D3-BF20-8841269F3410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91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s-ES" dirty="0"/>
              <a:t>MEDIOS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91490" y="6037262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2FF12DF-68A0-46AF-8E52-3FC84784017A}" type="datetime1">
              <a:rPr lang="es-ES" smtClean="0"/>
              <a:pPr>
                <a:spcAft>
                  <a:spcPts val="600"/>
                </a:spcAft>
              </a:pPr>
              <a:t>29/09/2021</a:t>
            </a:fld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36622" y="2377008"/>
            <a:ext cx="4824536" cy="3979342"/>
          </a:xfrm>
        </p:spPr>
        <p:txBody>
          <a:bodyPr>
            <a:normAutofit/>
          </a:bodyPr>
          <a:lstStyle/>
          <a:p>
            <a:pPr lvl="1"/>
            <a:r>
              <a:rPr lang="es-ES" sz="2400" dirty="0"/>
              <a:t>ORDENADOR + INTERNET</a:t>
            </a:r>
          </a:p>
          <a:p>
            <a:pPr lvl="1"/>
            <a:r>
              <a:rPr lang="es-ES" sz="2400" dirty="0"/>
              <a:t>MOODLE (PLATAFORMA DIGITAL DE FP A DISTANCIA)</a:t>
            </a:r>
          </a:p>
          <a:p>
            <a:pPr lvl="1"/>
            <a:r>
              <a:rPr lang="es-ES" sz="2400" dirty="0"/>
              <a:t>CORREO ELECTRÓNICO</a:t>
            </a:r>
          </a:p>
          <a:p>
            <a:pPr lvl="1"/>
            <a:r>
              <a:rPr lang="es-ES" sz="2400" dirty="0"/>
              <a:t>AURICULARES CON MICRÓFONO</a:t>
            </a:r>
          </a:p>
          <a:p>
            <a:pPr lvl="1"/>
            <a:r>
              <a:rPr lang="es-ES" sz="2400" dirty="0"/>
              <a:t>SIMULADORES (FLUIDSIM, CADESIMU, LOGOSOFT, CAST, COCODRILE, ETC)</a:t>
            </a:r>
          </a:p>
          <a:p>
            <a:pPr lvl="1"/>
            <a:endParaRPr lang="es-ES" sz="1400" dirty="0"/>
          </a:p>
          <a:p>
            <a:pPr lvl="1"/>
            <a:endParaRPr lang="es-ES" sz="1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2FADFE-3B8F-471C-ABF0-DBC7717ECBBC}" type="slidenum">
              <a:rPr lang="es-ES" smtClean="0"/>
              <a:pPr>
                <a:spcAft>
                  <a:spcPts val="600"/>
                </a:spcAft>
              </a:pPr>
              <a:t>3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442B42-F2AD-4C69-9CE5-527A1869D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6901" y="-370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182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A808F99-4F12-4E37-A3CC-850D54652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5" y="1196752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095772-5CFF-4455-BCD7-8B57E290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Atención al alumno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CBF9B3-579D-492F-8BEE-6D81A909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/>
              <a:t>Un tutor para todo el grupo</a:t>
            </a:r>
          </a:p>
          <a:p>
            <a:endParaRPr lang="es-ES" dirty="0"/>
          </a:p>
          <a:p>
            <a:r>
              <a:rPr lang="es-ES" dirty="0"/>
              <a:t>Un profesor por módulo.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INFORMACIÓN TUTORIAL con toda la información del ciclo, orientaciones, horarios, evaluación, etc. además de contacto directo con el profesor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915CF-DF39-4958-A3C0-8D6D7CBE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C8AF887-7CEF-48A2-ABCC-286B513059D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C3599F-95D0-4C87-BFC0-329EC4B9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6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6C033-D1D1-4C0C-961B-095F4ACD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Horario de atención a distancia (mañanas) y presenciales (tardes).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E97DE8-1DF5-4BE9-ACCF-659320C3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F887-7CEF-48A2-ABCC-286B513059D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FED766-3284-4B06-9A0A-6B18B752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 dirty="0"/>
          </a:p>
        </p:txBody>
      </p:sp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DFD1B46E-68F0-4CFA-BC63-B8111D670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642841"/>
              </p:ext>
            </p:extLst>
          </p:nvPr>
        </p:nvGraphicFramePr>
        <p:xfrm>
          <a:off x="4767262" y="1551061"/>
          <a:ext cx="3571875" cy="389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5">
                  <a:extLst>
                    <a:ext uri="{9D8B030D-6E8A-4147-A177-3AD203B41FA5}">
                      <a16:colId xmlns:a16="http://schemas.microsoft.com/office/drawing/2014/main" val="1109416732"/>
                    </a:ext>
                  </a:extLst>
                </a:gridCol>
              </a:tblGrid>
              <a:tr h="2728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 de cada módulo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147489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0232 Automatismos industriales.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197727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0233 Electrónica.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45620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0234 Electrotecnia.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27927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0235 Instalaciones eléctricas interiores.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2588605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0236 Instalaciones de distribución.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6632087"/>
                  </a:ext>
                </a:extLst>
              </a:tr>
              <a:tr h="32197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0237 Infraestructuras comunes de telecomunicación en viviendas y edificios.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579111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0238 Instalaciones domóticas.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8467564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0239 Instalaciones solares fotovoltaicas.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541664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0240 Máquinas eléctricas.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0157678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0241 Formación y orientación laboral.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499811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0242 Empresa e iniciativa emprendedora.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78413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0243 Formación en centros de trabajo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3030148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9006 Inglés técnico para Grado Medio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29234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8445391-9923-45C1-99F2-3FAEE6117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2" y="1693481"/>
            <a:ext cx="4165408" cy="46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MÓDULOS Y PROFESORADO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25144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s-ES" dirty="0"/>
          </a:p>
          <a:p>
            <a:pPr lvl="1"/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49458"/>
              </p:ext>
            </p:extLst>
          </p:nvPr>
        </p:nvGraphicFramePr>
        <p:xfrm>
          <a:off x="539552" y="1340766"/>
          <a:ext cx="7992888" cy="5040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PRIMER CURSO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PROFESOR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Electrotecnia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 Bernardo Moreno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Electrónica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 Bernardo Moreno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Instalaciones eléctricas interiores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Automatismos industriales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Formación y orientación laboral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Blanca Merino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SEGUNDO CURSO 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PROFESOR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 Infraestructuras comunes de telecomunicación en viviendas y edificios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Instalaciones solares fotovoltaicas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Bernardo Moreno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Maquinas eléctricas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Elizabeth Alvarado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Instalaciones domóticas.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Elizabeth Alvarado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Instalaciones de distribución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 Alberto Melchor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Inglés técnico para grado medio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 Berta Rivas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Empresa e iniciativa emprendedora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 Blanca Merino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Formación en centros de trabajo*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5D4B-D4F4-4A2C-ABF5-C1D628964986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5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1678E-0D4A-4C2E-89A1-FE0EC8FF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heavy" dirty="0"/>
              <a:t>Renuncia de convocatorias de examen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E4284-B6D3-4D45-B040-29C47BEA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127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dirty="0"/>
              <a:t>Máximo por curso dos </a:t>
            </a:r>
            <a:r>
              <a:rPr lang="es-ES" b="1" dirty="0"/>
              <a:t>convocatorias</a:t>
            </a:r>
            <a:r>
              <a:rPr lang="es-ES" dirty="0"/>
              <a:t>: </a:t>
            </a:r>
            <a:r>
              <a:rPr lang="es-ES" b="1" dirty="0"/>
              <a:t>Una ordinaria y otra extraordinaria</a:t>
            </a:r>
          </a:p>
          <a:p>
            <a:endParaRPr lang="es-ES" b="1" dirty="0"/>
          </a:p>
          <a:p>
            <a:r>
              <a:rPr lang="es-ES" dirty="0"/>
              <a:t>Máximo de </a:t>
            </a:r>
            <a:r>
              <a:rPr lang="es-ES" b="1" dirty="0"/>
              <a:t>cuatro convocatorias </a:t>
            </a:r>
            <a:r>
              <a:rPr lang="es-ES" dirty="0"/>
              <a:t>para superar </a:t>
            </a:r>
            <a:r>
              <a:rPr lang="es-ES" b="1" dirty="0"/>
              <a:t>cada módulo profesional. </a:t>
            </a:r>
          </a:p>
          <a:p>
            <a:endParaRPr lang="es-ES" dirty="0"/>
          </a:p>
          <a:p>
            <a:r>
              <a:rPr lang="es-ES" dirty="0"/>
              <a:t>Numero ilimitado de matriculaciones en cada módulo.  </a:t>
            </a:r>
          </a:p>
          <a:p>
            <a:pPr marL="0" indent="0">
              <a:buNone/>
            </a:pPr>
            <a:r>
              <a:rPr lang="es-ES" b="1" dirty="0"/>
              <a:t> </a:t>
            </a:r>
            <a:endParaRPr lang="es-ES" dirty="0"/>
          </a:p>
          <a:p>
            <a:pPr lvl="0"/>
            <a:r>
              <a:rPr lang="es-ES" dirty="0"/>
              <a:t>Con el fin de no agotar el límite de las convocatorias establecidas para los módulos profesionales de formación en el centro educativo, los alumnos o sus representantes legales podrán renunciar a la evaluación y calificación de una o las dos convocatorias del curso académico de todos o alguno de los módulos. 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dirty="0"/>
              <a:t>La solicitud  </a:t>
            </a:r>
            <a:r>
              <a:rPr lang="es-ES" b="1" dirty="0"/>
              <a:t>antelación mínima de un mes </a:t>
            </a:r>
            <a:r>
              <a:rPr lang="es-ES" dirty="0"/>
              <a:t>a la fecha de la evaluación final del módulo o los módulos afectados por la renuncia.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A3BA1-F956-4F49-971F-0E966421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F887-7CEF-48A2-ABCC-286B513059D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6120AA-E714-4DD8-A309-0484A791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06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84FB5BB-5D30-48D9-86DA-65DE11093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CB9458-5CCC-4192-AAAC-E8AFD505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s-ES" alt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Pruebas presenciales: parcial y final.</a:t>
            </a:r>
            <a:br>
              <a:rPr lang="es-ES" altLang="es-ES" sz="2800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CF5BA9-7C56-4503-A3DC-EFAFB187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 Prueba Parcial </a:t>
            </a:r>
            <a:r>
              <a:rPr lang="es-ES" altLang="es-E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 obligatoria </a:t>
            </a:r>
            <a:r>
              <a:rPr lang="es-ES" alt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en febrero        </a:t>
            </a:r>
            <a:r>
              <a:rPr lang="es-ES" altLang="es-ES" sz="3000" dirty="0">
                <a:latin typeface="Calibri" panose="020F0502020204030204" pitchFamily="34" charset="0"/>
                <a:cs typeface="Calibri" panose="020F0502020204030204" pitchFamily="34" charset="0"/>
              </a:rPr>
              <a:t>(pendiente de confirmar).</a:t>
            </a:r>
            <a:endParaRPr lang="es-ES" alt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s-ES" altLang="es-E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Prueba </a:t>
            </a:r>
            <a:r>
              <a:rPr lang="es-ES" alt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Final </a:t>
            </a:r>
            <a:r>
              <a:rPr lang="es-ES" alt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Ordinaria</a:t>
            </a:r>
            <a:r>
              <a:rPr lang="es-ES" alt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altLang="es-E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obligatoria</a:t>
            </a:r>
            <a:r>
              <a:rPr lang="es-ES" alt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 en primera quincena de junio. </a:t>
            </a:r>
          </a:p>
          <a:p>
            <a:pPr marL="857250" lvl="2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Además, para los alumnos suspensos en convocatoria ordinaria, prueba </a:t>
            </a:r>
            <a:r>
              <a:rPr lang="es-ES" alt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Final </a:t>
            </a:r>
            <a:r>
              <a:rPr lang="es-ES" altLang="es-E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Extraordinaria</a:t>
            </a:r>
            <a:r>
              <a:rPr lang="es-ES" altLang="es-E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en segunda quincena de junio.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641DD-6DC3-4452-B2EF-DF9BB2F6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F887-7CEF-48A2-ABCC-286B513059D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0154DF-85DC-4F3F-A208-0B3479B1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7782503-17F1-486A-9509-50F320B7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kumimoji="0" lang="es-ES" altLang="es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duración</a:t>
            </a: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prueba presencial parcial no excederá de cuarenta minutos en cada uno de los módulos.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5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CC392-8509-430F-B80F-6A5346D4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b="1" dirty="0">
                <a:latin typeface="Calibri" panose="020F0502020204030204" pitchFamily="34" charset="0"/>
                <a:ea typeface="Times New Roman" panose="02020603050405020304" pitchFamily="18" charset="0"/>
              </a:rPr>
              <a:t>Ponderación de la prueba presencial parcial y final de cada uno de los módulos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368344-D326-41A4-915F-EF705EF8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F887-7CEF-48A2-ABCC-286B513059D8}" type="datetime1">
              <a:rPr lang="es-ES" smtClean="0"/>
              <a:pPr/>
              <a:t>29/09/2021</a:t>
            </a:fld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53E35E-4207-43E6-ADD4-256E1B46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8694F5-6778-4B69-B288-260E1C968FA5}"/>
              </a:ext>
            </a:extLst>
          </p:cNvPr>
          <p:cNvSpPr/>
          <p:nvPr/>
        </p:nvSpPr>
        <p:spPr>
          <a:xfrm>
            <a:off x="472690" y="1417638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La calificación máxima total del módulo será 10 puntos sobre 10, considerándose el módulo aprobado si se alcanzan los 5 puntos.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La prueba presencial parcial 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no obligatoria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de febrero versará únicamente sobre una parte de los contenidos (pendiente de confirmar su realización).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La prueba 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final  ORDINARIA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presencial 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obligatoria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de junio versará sobre todos los contenidos.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endParaRPr lang="es-ES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La prueba 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final  EXTRAORDINARIA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presencial de junio , obligatoria para alumnos suspensos, versará sobre todos los contenidos.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Tanto la prueba final ordinaria como la extraordinaria constarán de dos partes: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Contenidos similares a los correspondientes a la prueba parcial presencial no obligatoria.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Contenidos posteriores a los evaluados en la prueba parcial.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A los alumnos que hayan realizado la prueba presencial parcial NO OBLIGATORIA se les computará la mejor calificación obtenida entre la prueba parcial y la prueba final de los contenidos correspondientes (pendiente de confirmar).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La calificación final será el resultado de la 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ponderación establecida en cada uno de los módulos.</a:t>
            </a:r>
            <a:endParaRPr lang="es-E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36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1088</Words>
  <Application>Microsoft Office PowerPoint</Application>
  <PresentationFormat>Presentación en pantalla (4:3)</PresentationFormat>
  <Paragraphs>182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de Office</vt:lpstr>
      <vt:lpstr>IES Francisco Tomás y Valiente</vt:lpstr>
      <vt:lpstr>GENERALIDADES</vt:lpstr>
      <vt:lpstr>MEDIOS</vt:lpstr>
      <vt:lpstr>Atención al alumno</vt:lpstr>
      <vt:lpstr>Horario de atención a distancia (mañanas) y presenciales (tardes).</vt:lpstr>
      <vt:lpstr>MÓDULOS Y PROFESORADO</vt:lpstr>
      <vt:lpstr>Renuncia de convocatorias de examen </vt:lpstr>
      <vt:lpstr>Pruebas presenciales: parcial y final. </vt:lpstr>
      <vt:lpstr>Ponderación de la prueba presencial parcial y final de cada uno de los módulos</vt:lpstr>
      <vt:lpstr>Formación en Centros de Trabajo (FCT)</vt:lpstr>
      <vt:lpstr>Informaciones varias  (Esta presentación estará disponible en el sitio web www.iesftv.com)</vt:lpstr>
      <vt:lpstr>VISITA A LA INFORMACIÓN TUTORIAL</vt:lpstr>
      <vt:lpstr>VISITA A UN MÓDULO DE EJEMPLO </vt:lpstr>
      <vt:lpstr>Acceso a la plataforma: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 Francisco Tomás y Valiente</dc:title>
  <dc:creator>USUARIO</dc:creator>
  <cp:lastModifiedBy>Juan Alberto Melchor</cp:lastModifiedBy>
  <cp:revision>18</cp:revision>
  <dcterms:created xsi:type="dcterms:W3CDTF">2019-09-24T06:59:52Z</dcterms:created>
  <dcterms:modified xsi:type="dcterms:W3CDTF">2021-09-29T15:31:22Z</dcterms:modified>
</cp:coreProperties>
</file>